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7" r:id="rId3"/>
    <p:sldId id="307" r:id="rId4"/>
    <p:sldId id="328" r:id="rId5"/>
    <p:sldId id="330" r:id="rId6"/>
    <p:sldId id="331" r:id="rId7"/>
    <p:sldId id="338" r:id="rId8"/>
    <p:sldId id="332" r:id="rId9"/>
    <p:sldId id="342" r:id="rId10"/>
    <p:sldId id="343" r:id="rId11"/>
    <p:sldId id="348" r:id="rId12"/>
    <p:sldId id="308" r:id="rId13"/>
    <p:sldId id="344" r:id="rId14"/>
    <p:sldId id="345" r:id="rId15"/>
    <p:sldId id="309" r:id="rId16"/>
    <p:sldId id="347" r:id="rId17"/>
    <p:sldId id="329" r:id="rId18"/>
    <p:sldId id="315" r:id="rId19"/>
    <p:sldId id="334" r:id="rId20"/>
    <p:sldId id="335" r:id="rId21"/>
    <p:sldId id="349" r:id="rId22"/>
    <p:sldId id="326" r:id="rId23"/>
    <p:sldId id="339" r:id="rId24"/>
    <p:sldId id="318" r:id="rId25"/>
    <p:sldId id="319" r:id="rId26"/>
    <p:sldId id="320" r:id="rId27"/>
    <p:sldId id="322" r:id="rId28"/>
    <p:sldId id="323" r:id="rId29"/>
    <p:sldId id="324" r:id="rId30"/>
    <p:sldId id="337" r:id="rId31"/>
    <p:sldId id="333" r:id="rId3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3196" autoAdjust="0"/>
  </p:normalViewPr>
  <p:slideViewPr>
    <p:cSldViewPr snapToGrid="0">
      <p:cViewPr varScale="1">
        <p:scale>
          <a:sx n="125" d="100"/>
          <a:sy n="125" d="100"/>
        </p:scale>
        <p:origin x="1206" y="10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D38FA23-E139-4932-82F7-FA156DFFFC02}" type="datetime1">
              <a:rPr lang="de-DE" sz="800" smtClean="0"/>
              <a:t>26.11.2023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02D767F-1DF3-4CAE-B68B-41720C5DE6E6}" type="datetime1">
              <a:rPr lang="de-DE" smtClean="0"/>
              <a:t>26.11.2023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22B319-206B-4459-A761-AC38D50CB16C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2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C6C10-F508-46C4-B5C0-071D8775D2AF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 </a:t>
            </a:r>
          </a:p>
          <a:p>
            <a:r>
              <a:rPr lang="de-DE" dirty="0"/>
              <a:t>Jahr: 1 Zeile</a:t>
            </a:r>
          </a:p>
          <a:p>
            <a:r>
              <a:rPr lang="de-DE" dirty="0"/>
              <a:t>GPS-Daten</a:t>
            </a:r>
          </a:p>
          <a:p>
            <a:pPr lvl="1"/>
            <a:r>
              <a:rPr lang="de-DE" dirty="0" err="1"/>
              <a:t>Uic</a:t>
            </a:r>
            <a:r>
              <a:rPr lang="de-DE" dirty="0"/>
              <a:t> -&gt; Link</a:t>
            </a:r>
          </a:p>
          <a:p>
            <a:pPr lvl="1"/>
            <a:r>
              <a:rPr lang="de-DE" dirty="0"/>
              <a:t>Manuell eintragen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3DD191-8C2C-47E6-BBDC-FDF4BD378AD0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3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2E4F91-F350-4B8F-91AF-F122CB381A8A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GPS </a:t>
            </a:r>
            <a:r>
              <a:rPr lang="de-DE" dirty="0" err="1"/>
              <a:t>Bearing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In welche Richtung zeigt der Haltepunkt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BE2E5-D44D-446F-9D93-68D349439C6C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A109C-E478-47F6-8AFB-756C761D935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D10D3E-6EEE-4613-A0DC-279D3D97FB52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600221-ABE9-4CC1-A478-9F222A7FEDE7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F2F6EB-935B-4FB1-8ECE-850D28DDE96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8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C5C663-4FE7-404B-937C-0221F1E6926C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9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D30041-F8FB-48E4-95FD-DE0A700FC8D6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2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7A3242-1296-4E80-BFE5-CCD31D3C5F41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AE8976-512F-44C7-9F53-B7779A6380E7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Wochenende = weniger Daten</a:t>
            </a:r>
          </a:p>
          <a:p>
            <a:pPr lvl="1"/>
            <a:r>
              <a:rPr lang="de-DE" dirty="0"/>
              <a:t>Weniger Fahrten</a:t>
            </a:r>
          </a:p>
          <a:p>
            <a:pPr lvl="0"/>
            <a:r>
              <a:rPr lang="de-DE" dirty="0"/>
              <a:t>9. Januar = Sonntag</a:t>
            </a:r>
          </a:p>
          <a:p>
            <a:r>
              <a:rPr lang="de-DE" dirty="0"/>
              <a:t>Problem auf nächster Folie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Problem: 2. Januar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[Ozan]</a:t>
            </a:r>
          </a:p>
          <a:p>
            <a:r>
              <a:rPr lang="de-DE"/>
              <a:t>Problem: 22. Oktober</a:t>
            </a:r>
          </a:p>
          <a:p>
            <a:pPr lvl="1"/>
            <a:r>
              <a:rPr lang="de-DE"/>
              <a:t>Recherchieren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090D4D-DA05-4509-BA94-958AC1B8D546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14.11.2023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 – Ozan Tastekin &amp; Tony </a:t>
            </a:r>
            <a:r>
              <a:rPr lang="de-DE" sz="1200" dirty="0" err="1">
                <a:solidFill>
                  <a:schemeClr val="bg1"/>
                </a:solidFill>
              </a:rPr>
              <a:t>Klasan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Einträge gibt es pro Wochentag?</a:t>
            </a:r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F93F74-80F7-27EC-9BAD-7B0AEA94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4778" y="1742400"/>
            <a:ext cx="4077422" cy="2372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116000" y="1800746"/>
            <a:ext cx="6264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1567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7" r="21444"/>
          <a:stretch/>
        </p:blipFill>
        <p:spPr>
          <a:xfrm>
            <a:off x="286206" y="952062"/>
            <a:ext cx="3966540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702740" y="958784"/>
            <a:ext cx="20082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4AC92E-215C-3679-6D2A-B422D7F83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9" t="-222" r="44725" b="222"/>
          <a:stretch/>
        </p:blipFill>
        <p:spPr>
          <a:xfrm>
            <a:off x="286206" y="2832146"/>
            <a:ext cx="3966540" cy="20440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E2AC03D-8874-E2A3-BCC1-14F1356807C8}"/>
              </a:ext>
            </a:extLst>
          </p:cNvPr>
          <p:cNvSpPr/>
          <p:nvPr/>
        </p:nvSpPr>
        <p:spPr>
          <a:xfrm>
            <a:off x="582600" y="2839176"/>
            <a:ext cx="222156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4AEFEF1-0BCF-3D4C-63E7-2FD08524C821}"/>
              </a:ext>
            </a:extLst>
          </p:cNvPr>
          <p:cNvGrpSpPr/>
          <p:nvPr/>
        </p:nvGrpSpPr>
        <p:grpSpPr>
          <a:xfrm>
            <a:off x="4870504" y="755916"/>
            <a:ext cx="3258000" cy="1577113"/>
            <a:chOff x="4886880" y="693870"/>
            <a:chExt cx="3258000" cy="1577113"/>
          </a:xfrm>
        </p:grpSpPr>
        <p:pic>
          <p:nvPicPr>
            <p:cNvPr id="13" name="Grafik 12" descr="Straßenbahnwagen mit einfarbiger Füllung">
              <a:extLst>
                <a:ext uri="{FF2B5EF4-FFF2-40B4-BE49-F238E27FC236}">
                  <a16:creationId xmlns:a16="http://schemas.microsoft.com/office/drawing/2014/main" id="{FE2CE9CB-F9C6-B3DB-0819-CBDAB7A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9643" y="958784"/>
              <a:ext cx="559273" cy="559273"/>
            </a:xfrm>
            <a:prstGeom prst="rect">
              <a:avLst/>
            </a:prstGeom>
          </p:spPr>
        </p:pic>
        <p:pic>
          <p:nvPicPr>
            <p:cNvPr id="14" name="Grafik 13" descr="Straßenbahnwagen mit einfarbiger Füllung">
              <a:extLst>
                <a:ext uri="{FF2B5EF4-FFF2-40B4-BE49-F238E27FC236}">
                  <a16:creationId xmlns:a16="http://schemas.microsoft.com/office/drawing/2014/main" id="{9CF8CD23-C4B1-4FAF-04F5-FBA0CF11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2534" y="958783"/>
              <a:ext cx="559273" cy="559273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9E63D3D5-2F5C-6328-A648-D64A550CCD92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156605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34B0BFE-311A-9218-8432-28A400799F1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357696-3341-EBCA-EC46-3766E534CD5B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2DEDE87-8788-B0B1-AD42-60FDAAE98BE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C2D84FD-06DF-6085-2EA0-61BC46FD493F}"/>
                </a:ext>
              </a:extLst>
            </p:cNvPr>
            <p:cNvSpPr txBox="1"/>
            <p:nvPr/>
          </p:nvSpPr>
          <p:spPr>
            <a:xfrm>
              <a:off x="5472311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3CA8960-81FD-E8D8-8315-2A6037D1DCA3}"/>
                </a:ext>
              </a:extLst>
            </p:cNvPr>
            <p:cNvSpPr txBox="1"/>
            <p:nvPr/>
          </p:nvSpPr>
          <p:spPr>
            <a:xfrm>
              <a:off x="6113756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C048232-CF4D-DE66-7FE5-BD5098E8642A}"/>
                </a:ext>
              </a:extLst>
            </p:cNvPr>
            <p:cNvSpPr txBox="1"/>
            <p:nvPr/>
          </p:nvSpPr>
          <p:spPr>
            <a:xfrm>
              <a:off x="6755202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2E6C93-629B-4A64-2A65-8AD79E406B62}"/>
                </a:ext>
              </a:extLst>
            </p:cNvPr>
            <p:cNvSpPr txBox="1"/>
            <p:nvPr/>
          </p:nvSpPr>
          <p:spPr>
            <a:xfrm>
              <a:off x="5494019" y="69387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D2D73D3-5BFD-1A0D-B9B3-7D8C0B80FE51}"/>
                </a:ext>
              </a:extLst>
            </p:cNvPr>
            <p:cNvSpPr txBox="1"/>
            <p:nvPr/>
          </p:nvSpPr>
          <p:spPr>
            <a:xfrm>
              <a:off x="6776910" y="70056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/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größer als 86400</a:t>
                  </a:r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blipFill>
                  <a:blip r:embed="rId9"/>
                  <a:stretch>
                    <a:fillRect l="-1060" t="-18182" r="-3887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C206D3E-66DF-C587-AE44-FE4127E0CF50}"/>
              </a:ext>
            </a:extLst>
          </p:cNvPr>
          <p:cNvGrpSpPr/>
          <p:nvPr/>
        </p:nvGrpSpPr>
        <p:grpSpPr>
          <a:xfrm>
            <a:off x="4878692" y="2799879"/>
            <a:ext cx="3258000" cy="1577113"/>
            <a:chOff x="4886880" y="2546160"/>
            <a:chExt cx="3258000" cy="1577113"/>
          </a:xfrm>
        </p:grpSpPr>
        <p:pic>
          <p:nvPicPr>
            <p:cNvPr id="31" name="Grafik 30" descr="Straßenbahnwagen mit einfarbiger Füllung">
              <a:extLst>
                <a:ext uri="{FF2B5EF4-FFF2-40B4-BE49-F238E27FC236}">
                  <a16:creationId xmlns:a16="http://schemas.microsoft.com/office/drawing/2014/main" id="{D1101758-4182-B751-99B5-36BC1D51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89643" y="2811074"/>
              <a:ext cx="559273" cy="559273"/>
            </a:xfrm>
            <a:prstGeom prst="rect">
              <a:avLst/>
            </a:prstGeom>
          </p:spPr>
        </p:pic>
        <p:pic>
          <p:nvPicPr>
            <p:cNvPr id="32" name="Grafik 31" descr="Straßenbahnwagen mit einfarbiger Füllung">
              <a:extLst>
                <a:ext uri="{FF2B5EF4-FFF2-40B4-BE49-F238E27FC236}">
                  <a16:creationId xmlns:a16="http://schemas.microsoft.com/office/drawing/2014/main" id="{5AD2A1EE-29D8-538F-9F5B-73C2B3D6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2534" y="2811073"/>
              <a:ext cx="559273" cy="559273"/>
            </a:xfrm>
            <a:prstGeom prst="rect">
              <a:avLst/>
            </a:prstGeom>
          </p:spPr>
        </p:pic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8270EF8-D795-9AC7-10A6-C9C21CCC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341834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5D4D349-4C7D-D05D-98F1-5DAECCCA4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1C92CD9D-E9FA-B2A6-D088-A34A3726244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9C86A229-BA40-77C1-D98B-45BC52B4DA47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0435EBE-A4FE-2A0D-9629-F3EC7A8D3C47}"/>
                </a:ext>
              </a:extLst>
            </p:cNvPr>
            <p:cNvSpPr txBox="1"/>
            <p:nvPr/>
          </p:nvSpPr>
          <p:spPr>
            <a:xfrm>
              <a:off x="5472311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11A4528-F738-D867-DFE4-2DF737FE84E0}"/>
                </a:ext>
              </a:extLst>
            </p:cNvPr>
            <p:cNvSpPr txBox="1"/>
            <p:nvPr/>
          </p:nvSpPr>
          <p:spPr>
            <a:xfrm>
              <a:off x="6113756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FA6B6B5-09AC-9220-2A8E-9E203771FF85}"/>
                </a:ext>
              </a:extLst>
            </p:cNvPr>
            <p:cNvSpPr txBox="1"/>
            <p:nvPr/>
          </p:nvSpPr>
          <p:spPr>
            <a:xfrm>
              <a:off x="6755202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0436C1BD-2D3F-08EE-474F-A71019F92747}"/>
                </a:ext>
              </a:extLst>
            </p:cNvPr>
            <p:cNvSpPr txBox="1"/>
            <p:nvPr/>
          </p:nvSpPr>
          <p:spPr>
            <a:xfrm>
              <a:off x="5494019" y="254616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F28C7B0-B024-6509-A007-675F946D976A}"/>
                </a:ext>
              </a:extLst>
            </p:cNvPr>
            <p:cNvSpPr txBox="1"/>
            <p:nvPr/>
          </p:nvSpPr>
          <p:spPr>
            <a:xfrm>
              <a:off x="6776910" y="255285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/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kleiner als 0</a:t>
                  </a:r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blipFill>
                  <a:blip r:embed="rId10"/>
                  <a:stretch>
                    <a:fillRect t="-18182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40437DE-E6AA-5324-F0A0-D90DA3C87203}"/>
              </a:ext>
            </a:extLst>
          </p:cNvPr>
          <p:cNvCxnSpPr>
            <a:cxnSpLocks/>
          </p:cNvCxnSpPr>
          <p:nvPr/>
        </p:nvCxnSpPr>
        <p:spPr>
          <a:xfrm>
            <a:off x="4389120" y="2571750"/>
            <a:ext cx="4533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66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884C09-D753-5019-79D3-817A9D5CF8F5}"/>
              </a:ext>
            </a:extLst>
          </p:cNvPr>
          <p:cNvGrpSpPr/>
          <p:nvPr/>
        </p:nvGrpSpPr>
        <p:grpSpPr>
          <a:xfrm>
            <a:off x="386571" y="2093549"/>
            <a:ext cx="3427922" cy="2503431"/>
            <a:chOff x="5192507" y="2121300"/>
            <a:chExt cx="3427922" cy="250343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C119D89-3293-3D59-88F0-05B1798E0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192507" y="2404280"/>
              <a:ext cx="3427922" cy="2220451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50C645C-EA3E-2410-CFD7-0CF826477FF4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E682DB5-2C9D-88A7-E4C1-1C94D2AC6D37}"/>
              </a:ext>
            </a:extLst>
          </p:cNvPr>
          <p:cNvGrpSpPr/>
          <p:nvPr/>
        </p:nvGrpSpPr>
        <p:grpSpPr>
          <a:xfrm>
            <a:off x="3974527" y="2093550"/>
            <a:ext cx="4819421" cy="2442980"/>
            <a:chOff x="263657" y="2121300"/>
            <a:chExt cx="4819421" cy="244298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697D706-C164-25E5-AE54-59C97572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0"/>
              <a:ext cx="4819421" cy="216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B49957B-6A58-ACDD-3332-B00D0336C373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 descr="Ein Bild, das Text, Kreis, Screenshot, Diagramm enthält.&#10;&#10;Automatisch generierte Beschreibung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69" y="1556797"/>
            <a:ext cx="4262714" cy="2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8869" y="1557650"/>
            <a:ext cx="4262714" cy="24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1AC8-A3A6-8349-F2EA-95A80D551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"/>
          <a:stretch/>
        </p:blipFill>
        <p:spPr bwMode="auto">
          <a:xfrm>
            <a:off x="89464" y="2261423"/>
            <a:ext cx="900000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Passagierfrequenz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Gibt es mehrere Bahnunternehmen?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84BCF-3053-7E06-3D8C-F7CDD189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0478"/>
          <a:stretch/>
        </p:blipFill>
        <p:spPr bwMode="auto">
          <a:xfrm>
            <a:off x="466725" y="985241"/>
            <a:ext cx="2900068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AF8AD3-A60B-D80E-04FC-80E8126586E1}"/>
              </a:ext>
            </a:extLst>
          </p:cNvPr>
          <p:cNvSpPr/>
          <p:nvPr/>
        </p:nvSpPr>
        <p:spPr>
          <a:xfrm>
            <a:off x="3073394" y="985241"/>
            <a:ext cx="29339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50B0418-5D71-B726-2C0E-EC53689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r="35299"/>
          <a:stretch/>
        </p:blipFill>
        <p:spPr bwMode="auto">
          <a:xfrm>
            <a:off x="466724" y="2797636"/>
            <a:ext cx="3480435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9DE92F-FAF9-B53C-23AC-B2EE9B68E688}"/>
              </a:ext>
            </a:extLst>
          </p:cNvPr>
          <p:cNvSpPr/>
          <p:nvPr/>
        </p:nvSpPr>
        <p:spPr>
          <a:xfrm>
            <a:off x="3073394" y="2809131"/>
            <a:ext cx="656847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824235-268F-1627-2287-0CA95EE418AD}"/>
              </a:ext>
            </a:extLst>
          </p:cNvPr>
          <p:cNvSpPr txBox="1"/>
          <p:nvPr/>
        </p:nvSpPr>
        <p:spPr>
          <a:xfrm>
            <a:off x="3256113" y="1517740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7133BF-F911-C5B7-0A92-A25EF18C09B7}"/>
              </a:ext>
            </a:extLst>
          </p:cNvPr>
          <p:cNvSpPr txBox="1"/>
          <p:nvPr/>
        </p:nvSpPr>
        <p:spPr>
          <a:xfrm>
            <a:off x="0" y="3318479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pic>
        <p:nvPicPr>
          <p:cNvPr id="31" name="Grafik 3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5498FC5-7687-A204-F9FC-D4317F81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792" y="1276521"/>
            <a:ext cx="4488617" cy="34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5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57195-AF42-3423-A335-D68C56DC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002950"/>
            <a:ext cx="9000000" cy="17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461599"/>
            <a:ext cx="5461219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</p:spTree>
    <p:extLst>
      <p:ext uri="{BB962C8B-B14F-4D97-AF65-F5344CB8AC3E}">
        <p14:creationId xmlns:p14="http://schemas.microsoft.com/office/powerpoint/2010/main" val="62541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</a:p>
          <a:p>
            <a:pPr lvl="1"/>
            <a:r>
              <a:rPr lang="de-DE" sz="1200" dirty="0"/>
              <a:t>Daten von 2016 bis 2022</a:t>
            </a:r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  <a:p>
            <a:pPr marL="176212" lvl="1" indent="0">
              <a:buNone/>
            </a:pPr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461599"/>
            <a:ext cx="5445702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</p:spTree>
    <p:extLst>
      <p:ext uri="{BB962C8B-B14F-4D97-AF65-F5344CB8AC3E}">
        <p14:creationId xmlns:p14="http://schemas.microsoft.com/office/powerpoint/2010/main" val="419157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marL="176212" lvl="1" indent="0">
              <a:buNone/>
            </a:pPr>
            <a:endParaRPr lang="de-DE" sz="1200" dirty="0"/>
          </a:p>
          <a:p>
            <a:pPr lvl="1"/>
            <a:r>
              <a:rPr lang="de-DE" sz="1200" dirty="0"/>
              <a:t>Manche Einträge haben Bemerkungen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18102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Noch keine Lösung gefunden</a:t>
            </a:r>
          </a:p>
          <a:p>
            <a:pPr lvl="1"/>
            <a:endParaRPr lang="de-DE" sz="1200" dirty="0"/>
          </a:p>
          <a:p>
            <a:r>
              <a:rPr lang="de-DE" sz="1400" dirty="0"/>
              <a:t>Und Haltestelle?</a:t>
            </a:r>
          </a:p>
          <a:p>
            <a:pPr lvl="1"/>
            <a:r>
              <a:rPr lang="de-DE" sz="1200" dirty="0"/>
              <a:t>Keine leeren Einträge</a:t>
            </a:r>
          </a:p>
          <a:p>
            <a:pPr lvl="1"/>
            <a:endParaRPr lang="de-DE" sz="1200" dirty="0"/>
          </a:p>
          <a:p>
            <a:r>
              <a:rPr lang="de-DE" sz="1400" dirty="0"/>
              <a:t>Fahrzeiten SOLL und IST?</a:t>
            </a:r>
          </a:p>
          <a:p>
            <a:pPr lvl="1"/>
            <a:r>
              <a:rPr lang="de-DE" sz="1200" dirty="0"/>
              <a:t>Auch keine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6382A-A8B7-386A-16D8-9B2756E5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5" y="319883"/>
            <a:ext cx="3960000" cy="215233"/>
          </a:xfrm>
        </p:spPr>
        <p:txBody>
          <a:bodyPr/>
          <a:lstStyle/>
          <a:p>
            <a:r>
              <a:rPr lang="en-US" sz="1800" cap="none" dirty="0"/>
              <a:t>Was </a:t>
            </a:r>
            <a:r>
              <a:rPr lang="en-US" sz="1800" cap="none" dirty="0" err="1"/>
              <a:t>kommt</a:t>
            </a:r>
            <a:r>
              <a:rPr lang="en-US" sz="1800" cap="none" dirty="0"/>
              <a:t> </a:t>
            </a:r>
            <a:r>
              <a:rPr lang="en-US" sz="1800" cap="none" dirty="0" err="1"/>
              <a:t>als</a:t>
            </a:r>
            <a:r>
              <a:rPr lang="en-US" sz="1800" cap="none" dirty="0"/>
              <a:t> </a:t>
            </a:r>
            <a:r>
              <a:rPr lang="en-US" sz="1800" cap="none" dirty="0" err="1"/>
              <a:t>nächstes</a:t>
            </a:r>
            <a:r>
              <a:rPr lang="en-US" sz="1800" cap="none" dirty="0"/>
              <a:t>?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000" y="695316"/>
            <a:ext cx="3960000" cy="4020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Bis zum nächsten Meilenstein: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Vorgestelle Probleme beheben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Leere Einträge füllen/löschen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01.01.2022 in Datensatz einfügen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etc.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Daten ggf. noch weiter bereinigen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Weitere Datenquellen finden &amp; mit einbinden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D114978-AFF4-A477-9A7E-CDCFF10FC2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17000" y="319883"/>
            <a:ext cx="3960000" cy="215233"/>
          </a:xfrm>
        </p:spPr>
        <p:txBody>
          <a:bodyPr/>
          <a:lstStyle/>
          <a:p>
            <a:r>
              <a:rPr lang="en-US" sz="1800" cap="none" dirty="0" err="1"/>
              <a:t>Zeitaufwand</a:t>
            </a:r>
            <a:r>
              <a:rPr lang="en-US" sz="1800" cap="none" dirty="0"/>
              <a:t> </a:t>
            </a:r>
            <a:r>
              <a:rPr lang="en-US" sz="1800" cap="none" dirty="0" err="1"/>
              <a:t>bisher</a:t>
            </a:r>
            <a:endParaRPr lang="en-US" sz="1800" cap="none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AAE56872-44DD-5B07-DE8F-B01DD5CAD0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2200" y="695316"/>
            <a:ext cx="3960000" cy="4020684"/>
          </a:xfrm>
        </p:spPr>
        <p:txBody>
          <a:bodyPr/>
          <a:lstStyle/>
          <a:p>
            <a:r>
              <a:rPr lang="en-US" sz="1400" dirty="0"/>
              <a:t>Ozan: </a:t>
            </a:r>
            <a:r>
              <a:rPr lang="en-US" sz="1200" dirty="0"/>
              <a:t>~47 </a:t>
            </a:r>
            <a:r>
              <a:rPr lang="en-US" sz="1200" dirty="0" err="1"/>
              <a:t>Stunden</a:t>
            </a:r>
            <a:endParaRPr lang="en-US" sz="1200" dirty="0"/>
          </a:p>
          <a:p>
            <a:pPr lvl="1"/>
            <a:r>
              <a:rPr lang="en-US" sz="1200" dirty="0" err="1"/>
              <a:t>Organisatorisches</a:t>
            </a:r>
            <a:endParaRPr lang="en-US" sz="12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Fahrzeiten</a:t>
            </a:r>
            <a:r>
              <a:rPr lang="en-US" sz="1050" dirty="0"/>
              <a:t> SOLL und IST Exploration</a:t>
            </a:r>
          </a:p>
          <a:p>
            <a:pPr lvl="1"/>
            <a:r>
              <a:rPr lang="en-US" sz="1200" dirty="0" err="1"/>
              <a:t>Präsentationsfolien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Tony: </a:t>
            </a:r>
            <a:r>
              <a:rPr lang="en-US" sz="1200" dirty="0"/>
              <a:t>~33 </a:t>
            </a:r>
            <a:r>
              <a:rPr lang="en-US" sz="1200" dirty="0" err="1"/>
              <a:t>Stunden</a:t>
            </a:r>
            <a:endParaRPr lang="en-US" sz="14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/>
              <a:t>Exploration von…</a:t>
            </a:r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Haltestellen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Haltepunkte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Passagierfrequenz</a:t>
            </a:r>
            <a:br>
              <a:rPr lang="en-US" sz="1050" dirty="0"/>
            </a:br>
            <a:endParaRPr lang="en-US" sz="1050" dirty="0"/>
          </a:p>
          <a:p>
            <a:r>
              <a:rPr lang="en-US" sz="1400" dirty="0" err="1"/>
              <a:t>Insgesamt</a:t>
            </a:r>
            <a:r>
              <a:rPr lang="en-US" sz="1400" dirty="0"/>
              <a:t>: ~80 </a:t>
            </a:r>
            <a:r>
              <a:rPr lang="en-US" sz="1400" dirty="0" err="1"/>
              <a:t>Stunden</a:t>
            </a:r>
            <a:endParaRPr lang="en-US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Universität Stuttgart			Projekt Data Science		WS2023/24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1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87487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3206064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91322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5B106-9016-2640-FFFE-8B2D719BF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/>
          <a:stretch/>
        </p:blipFill>
        <p:spPr bwMode="auto">
          <a:xfrm>
            <a:off x="72000" y="2112996"/>
            <a:ext cx="9000000" cy="18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E21C9-4A7C-2711-F55C-590489F9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82" y="1269279"/>
            <a:ext cx="5911635" cy="3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4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4C57-9D1F-ADAC-64A7-29498CBC1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/>
          <a:stretch/>
        </p:blipFill>
        <p:spPr bwMode="auto">
          <a:xfrm>
            <a:off x="72000" y="1955075"/>
            <a:ext cx="9000000" cy="17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Übersicht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  <a:p>
            <a:pPr lvl="1"/>
            <a:r>
              <a:rPr lang="de-DE" sz="1200" dirty="0"/>
              <a:t>Wo ist der 01.01.2022? =&gt; Datensatz von 2021 endet am 01.01.2022</a:t>
            </a:r>
            <a:endParaRPr lang="de-DE" sz="14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Oktober (2022)</a:t>
            </a:r>
          </a:p>
          <a:p>
            <a:pPr lvl="1"/>
            <a:r>
              <a:rPr lang="de-DE" sz="1200" dirty="0"/>
              <a:t>22.Oktober.2022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3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5353B06-5AD0-99A4-8ED6-97BD2A92F667}"/>
              </a:ext>
            </a:extLst>
          </p:cNvPr>
          <p:cNvSpPr/>
          <p:nvPr/>
        </p:nvSpPr>
        <p:spPr>
          <a:xfrm>
            <a:off x="403200" y="1800746"/>
            <a:ext cx="296453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E71DF18-D5B5-8207-49B6-F5478E58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81" y="1464937"/>
            <a:ext cx="2978238" cy="3051014"/>
          </a:xfrm>
          <a:prstGeom prst="rect">
            <a:avLst/>
          </a:prstGeom>
        </p:spPr>
      </p:pic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Linien gibt es?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2038884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1460</Words>
  <Application>Microsoft Office PowerPoint</Application>
  <PresentationFormat>Bildschirmpräsentation (16:9)</PresentationFormat>
  <Paragraphs>424</Paragraphs>
  <Slides>31</Slides>
  <Notes>31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4" baseType="lpstr">
      <vt:lpstr>Arial</vt:lpstr>
      <vt:lpstr>Cambria Math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Verständnis für die Daten</vt:lpstr>
      <vt:lpstr>Einblick in die Daten</vt:lpstr>
      <vt:lpstr>Einblick in die Daten</vt:lpstr>
      <vt:lpstr>Verständnis für die Daten</vt:lpstr>
      <vt:lpstr>Einblick in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PowerPoint-Präsentation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15</cp:revision>
  <dcterms:created xsi:type="dcterms:W3CDTF">2023-04-13T19:22:12Z</dcterms:created>
  <dcterms:modified xsi:type="dcterms:W3CDTF">2023-11-26T16:56:42Z</dcterms:modified>
</cp:coreProperties>
</file>